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  <p:sldMasterId id="2147483751" r:id="rId2"/>
    <p:sldMasterId id="2147483778" r:id="rId3"/>
    <p:sldMasterId id="2147483802" r:id="rId4"/>
    <p:sldMasterId id="2147483814" r:id="rId5"/>
  </p:sldMasterIdLst>
  <p:notesMasterIdLst>
    <p:notesMasterId r:id="rId33"/>
  </p:notesMasterIdLst>
  <p:handoutMasterIdLst>
    <p:handoutMasterId r:id="rId34"/>
  </p:handoutMasterIdLst>
  <p:sldIdLst>
    <p:sldId id="720" r:id="rId6"/>
    <p:sldId id="721" r:id="rId7"/>
    <p:sldId id="734" r:id="rId8"/>
    <p:sldId id="725" r:id="rId9"/>
    <p:sldId id="731" r:id="rId10"/>
    <p:sldId id="741" r:id="rId11"/>
    <p:sldId id="745" r:id="rId12"/>
    <p:sldId id="760" r:id="rId13"/>
    <p:sldId id="724" r:id="rId14"/>
    <p:sldId id="763" r:id="rId15"/>
    <p:sldId id="764" r:id="rId16"/>
    <p:sldId id="761" r:id="rId17"/>
    <p:sldId id="762" r:id="rId18"/>
    <p:sldId id="759" r:id="rId19"/>
    <p:sldId id="733" r:id="rId20"/>
    <p:sldId id="744" r:id="rId21"/>
    <p:sldId id="769" r:id="rId22"/>
    <p:sldId id="770" r:id="rId23"/>
    <p:sldId id="772" r:id="rId24"/>
    <p:sldId id="755" r:id="rId25"/>
    <p:sldId id="758" r:id="rId26"/>
    <p:sldId id="732" r:id="rId27"/>
    <p:sldId id="751" r:id="rId28"/>
    <p:sldId id="771" r:id="rId29"/>
    <p:sldId id="767" r:id="rId30"/>
    <p:sldId id="768" r:id="rId31"/>
    <p:sldId id="739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5F9"/>
    <a:srgbClr val="CD9F00"/>
    <a:srgbClr val="D8D8D8"/>
    <a:srgbClr val="F54D27"/>
    <a:srgbClr val="00909A"/>
    <a:srgbClr val="E6E6E6"/>
    <a:srgbClr val="FFFFFF"/>
    <a:srgbClr val="BB0000"/>
    <a:srgbClr val="00B0F0"/>
    <a:srgbClr val="636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2873" autoAdjust="0"/>
  </p:normalViewPr>
  <p:slideViewPr>
    <p:cSldViewPr snapToGrid="0" snapToObjects="1">
      <p:cViewPr varScale="1">
        <p:scale>
          <a:sx n="149" d="100"/>
          <a:sy n="149" d="100"/>
        </p:scale>
        <p:origin x="556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394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6E0F-1DB3-5A43-B8F9-5E1E696749DF}" type="datetimeFigureOut"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1F9FE-B8FF-F345-B45D-636AC2B598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65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C211-ACBD-CB48-B939-364088D2CD6D}" type="datetimeFigureOut">
              <a:t>11/19/2019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4D311-73F7-5D42-B843-E8305C7307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89b4d9d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89b4d9d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502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b86cdb6b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b86cdb6b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93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5657baf2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5657baf2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03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1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63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36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4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95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63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8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33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95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7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746930" y="1372791"/>
            <a:ext cx="8229600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67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217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527275"/>
            <a:ext cx="5088600" cy="1019100"/>
          </a:xfrm>
          <a:prstGeom prst="homePlate">
            <a:avLst>
              <a:gd name="adj" fmla="val 50000"/>
            </a:avLst>
          </a:prstGeom>
          <a:solidFill>
            <a:srgbClr val="11A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615925"/>
            <a:ext cx="427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5738" y="4288374"/>
            <a:ext cx="855024" cy="7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1700" y="1546375"/>
            <a:ext cx="85206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984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369225" y="1017725"/>
            <a:ext cx="8399400" cy="2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5738" y="4288374"/>
            <a:ext cx="855024" cy="71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746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377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2256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5285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837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286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65937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50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BIG WORD BIG PHRASE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018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81756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92262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0" y="527275"/>
            <a:ext cx="5088600" cy="1019100"/>
          </a:xfrm>
          <a:prstGeom prst="homePlate">
            <a:avLst>
              <a:gd name="adj" fmla="val 50000"/>
            </a:avLst>
          </a:prstGeom>
          <a:solidFill>
            <a:srgbClr val="11A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615925"/>
            <a:ext cx="427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5738" y="4288374"/>
            <a:ext cx="855024" cy="7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546375"/>
            <a:ext cx="85206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0375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5738" y="4288374"/>
            <a:ext cx="855024" cy="71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7"/>
          <p:cNvCxnSpPr/>
          <p:nvPr/>
        </p:nvCxnSpPr>
        <p:spPr>
          <a:xfrm>
            <a:off x="369225" y="1017725"/>
            <a:ext cx="8399400" cy="2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516950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79134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31458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712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40458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97749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262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2626"/>
            <a:ext cx="9144000" cy="446087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81604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BIG WORD</a:t>
            </a:r>
          </a:p>
          <a:p>
            <a:pPr lvl="0"/>
            <a:r>
              <a:rPr lang="en-US" dirty="0" smtClean="0"/>
              <a:t>BIG PHRASE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577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17562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669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4029499"/>
            <a:ext cx="3392206" cy="8205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5495" y="1208647"/>
            <a:ext cx="7200384" cy="284248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 smtClean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6500" b="0" dirty="0" smtClean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 smtClean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 smtClean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 smtClean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2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914400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Full slide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1" y="1077078"/>
            <a:ext cx="3998889" cy="1380206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636D6E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rgbClr val="636D6E"/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rgbClr val="636D6E"/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388385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½ slide picture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3" y="1372791"/>
            <a:ext cx="4701503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8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372791"/>
            <a:ext cx="6527582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chart/graph/table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82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9374" y="4767263"/>
            <a:ext cx="2133600" cy="27384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D8E7B-AF3B-B444-8E74-E549FC814F53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230833"/>
            <a:ext cx="9144000" cy="222210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SU-Engineering-Horiz-RGBHEX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85" y="1207917"/>
            <a:ext cx="4800600" cy="6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1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9144000" cy="68262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518368" y="4763429"/>
            <a:ext cx="435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1600" smtClean="0">
                <a:solidFill>
                  <a:srgbClr val="636D6E"/>
                </a:solidFill>
              </a:rPr>
              <a:pPr/>
              <a:t>‹#›</a:t>
            </a:fld>
            <a:endParaRPr lang="en-US" sz="1600" dirty="0">
              <a:solidFill>
                <a:srgbClr val="636D6E"/>
              </a:solidFill>
            </a:endParaRPr>
          </a:p>
        </p:txBody>
      </p:sp>
      <p:pic>
        <p:nvPicPr>
          <p:cNvPr id="6" name="Picture 5" descr="OSU-Engineering-K-Horiz-RGBHEX white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7" y="158703"/>
            <a:ext cx="2438400" cy="3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69" r:id="rId3"/>
    <p:sldLayoutId id="2147483767" r:id="rId4"/>
    <p:sldLayoutId id="2147483758" r:id="rId5"/>
    <p:sldLayoutId id="2147483768" r:id="rId6"/>
    <p:sldLayoutId id="2147483763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0893D-9CB3-1B43-85EC-BE827DAB723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3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FA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77833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FAD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3089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5"/>
          </p:nvPr>
        </p:nvSpPr>
        <p:spPr>
          <a:xfrm>
            <a:off x="5573888" y="172358"/>
            <a:ext cx="3392206" cy="50160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570240" y="1068498"/>
            <a:ext cx="8229600" cy="2873887"/>
          </a:xfrm>
        </p:spPr>
        <p:txBody>
          <a:bodyPr/>
          <a:lstStyle/>
          <a:p>
            <a:r>
              <a:rPr lang="en-US" dirty="0" smtClean="0"/>
              <a:t>Goals for today:</a:t>
            </a:r>
            <a:br>
              <a:rPr lang="en-US" dirty="0" smtClean="0"/>
            </a:b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Git</a:t>
            </a:r>
            <a:r>
              <a:rPr lang="en-US" dirty="0" smtClean="0"/>
              <a:t>/</a:t>
            </a:r>
            <a:r>
              <a:rPr lang="en-US" dirty="0" err="1" smtClean="0"/>
              <a:t>Github</a:t>
            </a:r>
            <a:r>
              <a:rPr lang="en-US" dirty="0" smtClean="0"/>
              <a:t> to version control your code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Contribute to group code efforts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Clone a public code repository and submit your suggested revisions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6036" y="-5723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09593" y="212734"/>
            <a:ext cx="8229600" cy="4366236"/>
          </a:xfrm>
        </p:spPr>
        <p:txBody>
          <a:bodyPr/>
          <a:lstStyle/>
          <a:p>
            <a:r>
              <a:rPr lang="en-US" dirty="0" smtClean="0"/>
              <a:t>Our first repository</a:t>
            </a:r>
            <a:endParaRPr lang="en-US" sz="1300" dirty="0" smtClean="0"/>
          </a:p>
          <a:p>
            <a:pPr marL="457200" lvl="1" indent="-4572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Create a new directory on your computer</a:t>
            </a:r>
          </a:p>
          <a:p>
            <a:pPr marL="457200" lvl="1" indent="-4572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Open </a:t>
            </a:r>
            <a:r>
              <a:rPr lang="en-US" dirty="0" err="1" smtClean="0"/>
              <a:t>cmd</a:t>
            </a:r>
            <a:r>
              <a:rPr lang="en-US" dirty="0" smtClean="0"/>
              <a:t> line (Windows) or terminal (Linux) and move to folder</a:t>
            </a:r>
          </a:p>
          <a:p>
            <a:pPr marL="457200" lvl="1" indent="-4572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Create a new repository for </a:t>
            </a:r>
            <a:r>
              <a:rPr lang="en-US" dirty="0" err="1" smtClean="0"/>
              <a:t>git</a:t>
            </a:r>
            <a:r>
              <a:rPr lang="en-US" dirty="0" smtClean="0"/>
              <a:t> to track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3"/>
          </p:nvPr>
        </p:nvSpPr>
        <p:spPr>
          <a:xfrm>
            <a:off x="981822" y="2936885"/>
            <a:ext cx="8229600" cy="2873887"/>
          </a:xfrm>
        </p:spPr>
        <p:txBody>
          <a:bodyPr/>
          <a:lstStyle/>
          <a:p>
            <a:pPr lvl="1">
              <a:spcBef>
                <a:spcPts val="1400"/>
              </a:spcBef>
            </a:pPr>
            <a:r>
              <a:rPr lang="en-US" sz="2000" b="1" dirty="0" err="1" smtClean="0">
                <a:solidFill>
                  <a:schemeClr val="tx1"/>
                </a:solidFill>
                <a:latin typeface="Courier" pitchFamily="49" charset="0"/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ourier" pitchFamily="49" charset="0"/>
              </a:rPr>
              <a:t>init</a:t>
            </a:r>
            <a:endParaRPr lang="en-US" sz="2000" b="1" dirty="0" smtClean="0">
              <a:solidFill>
                <a:schemeClr val="tx1"/>
              </a:solidFill>
              <a:latin typeface="Courier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08" y="3620662"/>
            <a:ext cx="84582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5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6036" y="-5723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09593" y="212734"/>
            <a:ext cx="8760066" cy="4366236"/>
          </a:xfrm>
        </p:spPr>
        <p:txBody>
          <a:bodyPr/>
          <a:lstStyle/>
          <a:p>
            <a:r>
              <a:rPr lang="en-US" dirty="0" smtClean="0"/>
              <a:t>Stage and make the initial commit</a:t>
            </a:r>
            <a:endParaRPr lang="en-US" sz="1300" dirty="0" smtClean="0"/>
          </a:p>
          <a:p>
            <a:pPr marL="457200" lvl="1" indent="-4572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Create a new file: </a:t>
            </a:r>
            <a:r>
              <a:rPr lang="en-US" b="1" dirty="0" smtClean="0">
                <a:solidFill>
                  <a:schemeClr val="tx1"/>
                </a:solidFill>
                <a:latin typeface="Courier" pitchFamily="49" charset="0"/>
              </a:rPr>
              <a:t>code1.R</a:t>
            </a:r>
          </a:p>
          <a:p>
            <a:pPr marL="457200" lvl="1" indent="-4572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Add some lines of code to this file</a:t>
            </a:r>
          </a:p>
          <a:p>
            <a:pPr marL="457200" lvl="1" indent="-4572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Add and commit this change (with informative message!)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3"/>
          </p:nvPr>
        </p:nvSpPr>
        <p:spPr>
          <a:xfrm>
            <a:off x="990626" y="2774581"/>
            <a:ext cx="8229600" cy="2873887"/>
          </a:xfrm>
        </p:spPr>
        <p:txBody>
          <a:bodyPr/>
          <a:lstStyle/>
          <a:p>
            <a:pPr lvl="1">
              <a:spcBef>
                <a:spcPts val="1400"/>
              </a:spcBef>
            </a:pPr>
            <a:r>
              <a:rPr lang="en-US" sz="2000" b="1" dirty="0" err="1" smtClean="0">
                <a:solidFill>
                  <a:schemeClr val="tx1"/>
                </a:solidFill>
                <a:latin typeface="Courier" pitchFamily="49" charset="0"/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  <a:latin typeface="Courier" pitchFamily="49" charset="0"/>
              </a:rPr>
              <a:t> add .</a:t>
            </a:r>
          </a:p>
          <a:p>
            <a:pPr lvl="1">
              <a:spcBef>
                <a:spcPts val="1400"/>
              </a:spcBef>
            </a:pPr>
            <a:r>
              <a:rPr lang="en-US" sz="2000" b="1" dirty="0" err="1" smtClean="0">
                <a:solidFill>
                  <a:schemeClr val="tx1"/>
                </a:solidFill>
                <a:latin typeface="Courier" pitchFamily="49" charset="0"/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  <a:latin typeface="Courier" pitchFamily="49" charset="0"/>
              </a:rPr>
              <a:t> commit –m “Initial commit”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3"/>
          </p:nvPr>
        </p:nvSpPr>
        <p:spPr>
          <a:xfrm>
            <a:off x="359782" y="4062536"/>
            <a:ext cx="8760066" cy="4366236"/>
          </a:xfrm>
        </p:spPr>
        <p:txBody>
          <a:bodyPr/>
          <a:lstStyle/>
          <a:p>
            <a:pPr marL="457200" lvl="1" indent="-4572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Make another change to your file, add, and commit.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6036" y="-5723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9684060">
            <a:off x="2088995" y="1085385"/>
            <a:ext cx="535258" cy="2735766"/>
          </a:xfrm>
          <a:prstGeom prst="downArrow">
            <a:avLst/>
          </a:prstGeom>
          <a:solidFill>
            <a:srgbClr val="ADD5F9">
              <a:alpha val="63922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43506" y="86239"/>
            <a:ext cx="8320700" cy="2873887"/>
          </a:xfrm>
          <a:ln>
            <a:noFill/>
          </a:ln>
        </p:spPr>
        <p:txBody>
          <a:bodyPr/>
          <a:lstStyle/>
          <a:p>
            <a:r>
              <a:rPr lang="en-US" dirty="0" smtClean="0"/>
              <a:t>Checking the progress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log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544" y="951570"/>
            <a:ext cx="6016456" cy="41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6036" y="-5723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43506" y="86239"/>
            <a:ext cx="8320700" cy="2873887"/>
          </a:xfrm>
        </p:spPr>
        <p:txBody>
          <a:bodyPr/>
          <a:lstStyle/>
          <a:p>
            <a:r>
              <a:rPr lang="en-US" dirty="0" smtClean="0"/>
              <a:t>Reverting back to previous version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You can revert to a previous version using the reset command:</a:t>
            </a:r>
            <a:endParaRPr lang="en-US" b="1" dirty="0" smtClean="0">
              <a:solidFill>
                <a:schemeClr val="tx1"/>
              </a:solidFill>
              <a:latin typeface="Courier" pitchFamily="49" charset="0"/>
            </a:endParaRPr>
          </a:p>
          <a:p>
            <a:pPr lvl="1">
              <a:spcBef>
                <a:spcPts val="1400"/>
              </a:spcBef>
            </a:pPr>
            <a:r>
              <a:rPr lang="en-US" b="1" dirty="0" smtClean="0">
                <a:solidFill>
                  <a:schemeClr val="tx1"/>
                </a:solidFill>
                <a:latin typeface="Courier" pitchFamily="49" charset="0"/>
              </a:rPr>
              <a:t>    </a:t>
            </a:r>
            <a:r>
              <a:rPr lang="en-US" b="1" dirty="0" err="1" smtClean="0">
                <a:solidFill>
                  <a:schemeClr val="tx1"/>
                </a:solidFill>
                <a:latin typeface="Courier" pitchFamily="49" charset="0"/>
              </a:rPr>
              <a:t>git</a:t>
            </a:r>
            <a:r>
              <a:rPr lang="en-US" b="1" dirty="0" smtClean="0">
                <a:solidFill>
                  <a:schemeClr val="tx1"/>
                </a:solidFill>
                <a:latin typeface="Courier" pitchFamily="49" charset="0"/>
              </a:rPr>
              <a:t> reset --hard &lt;hash&gt; 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Careful – reset will delete the recent work completely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There is another command &lt;revert&gt;, which is slightly softer, but more complex. Honestly, it’s beyond my ability.</a:t>
            </a:r>
            <a:endParaRPr lang="en-US" dirty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7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67376" y="1695140"/>
            <a:ext cx="2372214" cy="672719"/>
          </a:xfrm>
          <a:prstGeom prst="roundRect">
            <a:avLst/>
          </a:prstGeom>
          <a:solidFill>
            <a:srgbClr val="ADD5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16" y="2514672"/>
            <a:ext cx="6911507" cy="205446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606325" y="1695140"/>
            <a:ext cx="4640367" cy="672719"/>
          </a:xfrm>
          <a:prstGeom prst="roundRect">
            <a:avLst/>
          </a:prstGeom>
          <a:solidFill>
            <a:srgbClr val="ADD5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1"/>
          <p:cNvSpPr>
            <a:spLocks noGrp="1"/>
          </p:cNvSpPr>
          <p:nvPr>
            <p:ph idx="15"/>
          </p:nvPr>
        </p:nvSpPr>
        <p:spPr>
          <a:xfrm>
            <a:off x="5573888" y="172358"/>
            <a:ext cx="3392206" cy="50160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09593" y="777265"/>
            <a:ext cx="8229600" cy="812254"/>
          </a:xfrm>
          <a:ln>
            <a:noFill/>
          </a:ln>
        </p:spPr>
        <p:txBody>
          <a:bodyPr/>
          <a:lstStyle/>
          <a:p>
            <a:r>
              <a:rPr lang="en-US" dirty="0" smtClean="0"/>
              <a:t>Workflow: incorporating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850015" y="1761220"/>
            <a:ext cx="2206935" cy="752029"/>
          </a:xfrm>
          <a:ln>
            <a:noFill/>
          </a:ln>
        </p:spPr>
        <p:txBody>
          <a:bodyPr/>
          <a:lstStyle/>
          <a:p>
            <a:pPr lvl="1" algn="ctr">
              <a:spcBef>
                <a:spcPts val="1400"/>
              </a:spcBef>
            </a:pPr>
            <a:r>
              <a:rPr lang="en-US" dirty="0" err="1" smtClean="0"/>
              <a:t>Github</a:t>
            </a:r>
            <a:r>
              <a:rPr lang="en-US" dirty="0" smtClean="0"/>
              <a:t> website</a:t>
            </a:r>
          </a:p>
          <a:p>
            <a:pPr lvl="1" algn="ctr"/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3"/>
          </p:nvPr>
        </p:nvSpPr>
        <p:spPr>
          <a:xfrm>
            <a:off x="3654107" y="1762643"/>
            <a:ext cx="4485762" cy="752029"/>
          </a:xfrm>
          <a:ln>
            <a:noFill/>
          </a:ln>
        </p:spPr>
        <p:txBody>
          <a:bodyPr/>
          <a:lstStyle/>
          <a:p>
            <a:pPr lvl="1" algn="ctr">
              <a:spcBef>
                <a:spcPts val="1400"/>
              </a:spcBef>
            </a:pPr>
            <a:r>
              <a:rPr lang="en-US" dirty="0" smtClean="0"/>
              <a:t>Your personal computer</a:t>
            </a:r>
          </a:p>
          <a:p>
            <a:pPr lvl="1"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4963007" y="3085171"/>
            <a:ext cx="1982908" cy="587297"/>
          </a:xfrm>
          <a:custGeom>
            <a:avLst/>
            <a:gdLst>
              <a:gd name="connsiteX0" fmla="*/ 0 w 2007220"/>
              <a:gd name="connsiteY0" fmla="*/ 334536 h 587297"/>
              <a:gd name="connsiteX1" fmla="*/ 22302 w 2007220"/>
              <a:gd name="connsiteY1" fmla="*/ 579863 h 587297"/>
              <a:gd name="connsiteX2" fmla="*/ 788020 w 2007220"/>
              <a:gd name="connsiteY2" fmla="*/ 512956 h 587297"/>
              <a:gd name="connsiteX3" fmla="*/ 2007220 w 2007220"/>
              <a:gd name="connsiteY3" fmla="*/ 587297 h 587297"/>
              <a:gd name="connsiteX4" fmla="*/ 1984917 w 2007220"/>
              <a:gd name="connsiteY4" fmla="*/ 341970 h 587297"/>
              <a:gd name="connsiteX5" fmla="*/ 1479395 w 2007220"/>
              <a:gd name="connsiteY5" fmla="*/ 111512 h 587297"/>
              <a:gd name="connsiteX6" fmla="*/ 1055649 w 2007220"/>
              <a:gd name="connsiteY6" fmla="*/ 0 h 587297"/>
              <a:gd name="connsiteX7" fmla="*/ 453483 w 2007220"/>
              <a:gd name="connsiteY7" fmla="*/ 22302 h 587297"/>
              <a:gd name="connsiteX8" fmla="*/ 52039 w 2007220"/>
              <a:gd name="connsiteY8" fmla="*/ 185853 h 587297"/>
              <a:gd name="connsiteX9" fmla="*/ 44605 w 2007220"/>
              <a:gd name="connsiteY9" fmla="*/ 364273 h 587297"/>
              <a:gd name="connsiteX0" fmla="*/ 0 w 1984917"/>
              <a:gd name="connsiteY0" fmla="*/ 334536 h 587297"/>
              <a:gd name="connsiteX1" fmla="*/ 22302 w 1984917"/>
              <a:gd name="connsiteY1" fmla="*/ 579863 h 587297"/>
              <a:gd name="connsiteX2" fmla="*/ 788020 w 1984917"/>
              <a:gd name="connsiteY2" fmla="*/ 512956 h 587297"/>
              <a:gd name="connsiteX3" fmla="*/ 1978822 w 1984917"/>
              <a:gd name="connsiteY3" fmla="*/ 587297 h 587297"/>
              <a:gd name="connsiteX4" fmla="*/ 1984917 w 1984917"/>
              <a:gd name="connsiteY4" fmla="*/ 341970 h 587297"/>
              <a:gd name="connsiteX5" fmla="*/ 1479395 w 1984917"/>
              <a:gd name="connsiteY5" fmla="*/ 111512 h 587297"/>
              <a:gd name="connsiteX6" fmla="*/ 1055649 w 1984917"/>
              <a:gd name="connsiteY6" fmla="*/ 0 h 587297"/>
              <a:gd name="connsiteX7" fmla="*/ 453483 w 1984917"/>
              <a:gd name="connsiteY7" fmla="*/ 22302 h 587297"/>
              <a:gd name="connsiteX8" fmla="*/ 52039 w 1984917"/>
              <a:gd name="connsiteY8" fmla="*/ 185853 h 587297"/>
              <a:gd name="connsiteX9" fmla="*/ 44605 w 1984917"/>
              <a:gd name="connsiteY9" fmla="*/ 364273 h 587297"/>
              <a:gd name="connsiteX0" fmla="*/ 0 w 1978822"/>
              <a:gd name="connsiteY0" fmla="*/ 334536 h 587297"/>
              <a:gd name="connsiteX1" fmla="*/ 22302 w 1978822"/>
              <a:gd name="connsiteY1" fmla="*/ 579863 h 587297"/>
              <a:gd name="connsiteX2" fmla="*/ 788020 w 1978822"/>
              <a:gd name="connsiteY2" fmla="*/ 512956 h 587297"/>
              <a:gd name="connsiteX3" fmla="*/ 1978822 w 1978822"/>
              <a:gd name="connsiteY3" fmla="*/ 587297 h 587297"/>
              <a:gd name="connsiteX4" fmla="*/ 1965038 w 1978822"/>
              <a:gd name="connsiteY4" fmla="*/ 339130 h 587297"/>
              <a:gd name="connsiteX5" fmla="*/ 1479395 w 1978822"/>
              <a:gd name="connsiteY5" fmla="*/ 111512 h 587297"/>
              <a:gd name="connsiteX6" fmla="*/ 1055649 w 1978822"/>
              <a:gd name="connsiteY6" fmla="*/ 0 h 587297"/>
              <a:gd name="connsiteX7" fmla="*/ 453483 w 1978822"/>
              <a:gd name="connsiteY7" fmla="*/ 22302 h 587297"/>
              <a:gd name="connsiteX8" fmla="*/ 52039 w 1978822"/>
              <a:gd name="connsiteY8" fmla="*/ 185853 h 587297"/>
              <a:gd name="connsiteX9" fmla="*/ 44605 w 1978822"/>
              <a:gd name="connsiteY9" fmla="*/ 364273 h 587297"/>
              <a:gd name="connsiteX0" fmla="*/ 0 w 1965038"/>
              <a:gd name="connsiteY0" fmla="*/ 334536 h 587297"/>
              <a:gd name="connsiteX1" fmla="*/ 22302 w 1965038"/>
              <a:gd name="connsiteY1" fmla="*/ 579863 h 587297"/>
              <a:gd name="connsiteX2" fmla="*/ 788020 w 1965038"/>
              <a:gd name="connsiteY2" fmla="*/ 512956 h 587297"/>
              <a:gd name="connsiteX3" fmla="*/ 1958944 w 1965038"/>
              <a:gd name="connsiteY3" fmla="*/ 587297 h 587297"/>
              <a:gd name="connsiteX4" fmla="*/ 1965038 w 1965038"/>
              <a:gd name="connsiteY4" fmla="*/ 339130 h 587297"/>
              <a:gd name="connsiteX5" fmla="*/ 1479395 w 1965038"/>
              <a:gd name="connsiteY5" fmla="*/ 111512 h 587297"/>
              <a:gd name="connsiteX6" fmla="*/ 1055649 w 1965038"/>
              <a:gd name="connsiteY6" fmla="*/ 0 h 587297"/>
              <a:gd name="connsiteX7" fmla="*/ 453483 w 1965038"/>
              <a:gd name="connsiteY7" fmla="*/ 22302 h 587297"/>
              <a:gd name="connsiteX8" fmla="*/ 52039 w 1965038"/>
              <a:gd name="connsiteY8" fmla="*/ 185853 h 587297"/>
              <a:gd name="connsiteX9" fmla="*/ 44605 w 1965038"/>
              <a:gd name="connsiteY9" fmla="*/ 364273 h 587297"/>
              <a:gd name="connsiteX0" fmla="*/ 26389 w 1991427"/>
              <a:gd name="connsiteY0" fmla="*/ 334536 h 587297"/>
              <a:gd name="connsiteX1" fmla="*/ 48691 w 1991427"/>
              <a:gd name="connsiteY1" fmla="*/ 579863 h 587297"/>
              <a:gd name="connsiteX2" fmla="*/ 814409 w 1991427"/>
              <a:gd name="connsiteY2" fmla="*/ 512956 h 587297"/>
              <a:gd name="connsiteX3" fmla="*/ 1985333 w 1991427"/>
              <a:gd name="connsiteY3" fmla="*/ 587297 h 587297"/>
              <a:gd name="connsiteX4" fmla="*/ 1991427 w 1991427"/>
              <a:gd name="connsiteY4" fmla="*/ 339130 h 587297"/>
              <a:gd name="connsiteX5" fmla="*/ 1505784 w 1991427"/>
              <a:gd name="connsiteY5" fmla="*/ 111512 h 587297"/>
              <a:gd name="connsiteX6" fmla="*/ 1082038 w 1991427"/>
              <a:gd name="connsiteY6" fmla="*/ 0 h 587297"/>
              <a:gd name="connsiteX7" fmla="*/ 479872 w 1991427"/>
              <a:gd name="connsiteY7" fmla="*/ 22302 h 587297"/>
              <a:gd name="connsiteX8" fmla="*/ 78428 w 1991427"/>
              <a:gd name="connsiteY8" fmla="*/ 185853 h 587297"/>
              <a:gd name="connsiteX9" fmla="*/ 0 w 1991427"/>
              <a:gd name="connsiteY9" fmla="*/ 321676 h 587297"/>
              <a:gd name="connsiteX0" fmla="*/ 17870 w 1991427"/>
              <a:gd name="connsiteY0" fmla="*/ 553196 h 587297"/>
              <a:gd name="connsiteX1" fmla="*/ 48691 w 1991427"/>
              <a:gd name="connsiteY1" fmla="*/ 579863 h 587297"/>
              <a:gd name="connsiteX2" fmla="*/ 814409 w 1991427"/>
              <a:gd name="connsiteY2" fmla="*/ 512956 h 587297"/>
              <a:gd name="connsiteX3" fmla="*/ 1985333 w 1991427"/>
              <a:gd name="connsiteY3" fmla="*/ 587297 h 587297"/>
              <a:gd name="connsiteX4" fmla="*/ 1991427 w 1991427"/>
              <a:gd name="connsiteY4" fmla="*/ 339130 h 587297"/>
              <a:gd name="connsiteX5" fmla="*/ 1505784 w 1991427"/>
              <a:gd name="connsiteY5" fmla="*/ 111512 h 587297"/>
              <a:gd name="connsiteX6" fmla="*/ 1082038 w 1991427"/>
              <a:gd name="connsiteY6" fmla="*/ 0 h 587297"/>
              <a:gd name="connsiteX7" fmla="*/ 479872 w 1991427"/>
              <a:gd name="connsiteY7" fmla="*/ 22302 h 587297"/>
              <a:gd name="connsiteX8" fmla="*/ 78428 w 1991427"/>
              <a:gd name="connsiteY8" fmla="*/ 185853 h 587297"/>
              <a:gd name="connsiteX9" fmla="*/ 0 w 1991427"/>
              <a:gd name="connsiteY9" fmla="*/ 321676 h 587297"/>
              <a:gd name="connsiteX0" fmla="*/ 9351 w 1982908"/>
              <a:gd name="connsiteY0" fmla="*/ 553196 h 587297"/>
              <a:gd name="connsiteX1" fmla="*/ 40172 w 1982908"/>
              <a:gd name="connsiteY1" fmla="*/ 579863 h 587297"/>
              <a:gd name="connsiteX2" fmla="*/ 805890 w 1982908"/>
              <a:gd name="connsiteY2" fmla="*/ 512956 h 587297"/>
              <a:gd name="connsiteX3" fmla="*/ 1976814 w 1982908"/>
              <a:gd name="connsiteY3" fmla="*/ 587297 h 587297"/>
              <a:gd name="connsiteX4" fmla="*/ 1982908 w 1982908"/>
              <a:gd name="connsiteY4" fmla="*/ 339130 h 587297"/>
              <a:gd name="connsiteX5" fmla="*/ 1497265 w 1982908"/>
              <a:gd name="connsiteY5" fmla="*/ 111512 h 587297"/>
              <a:gd name="connsiteX6" fmla="*/ 1073519 w 1982908"/>
              <a:gd name="connsiteY6" fmla="*/ 0 h 587297"/>
              <a:gd name="connsiteX7" fmla="*/ 471353 w 1982908"/>
              <a:gd name="connsiteY7" fmla="*/ 22302 h 587297"/>
              <a:gd name="connsiteX8" fmla="*/ 69909 w 1982908"/>
              <a:gd name="connsiteY8" fmla="*/ 185853 h 587297"/>
              <a:gd name="connsiteX9" fmla="*/ 0 w 1982908"/>
              <a:gd name="connsiteY9" fmla="*/ 537497 h 587297"/>
              <a:gd name="connsiteX0" fmla="*/ 9351 w 1982908"/>
              <a:gd name="connsiteY0" fmla="*/ 553196 h 587297"/>
              <a:gd name="connsiteX1" fmla="*/ 40172 w 1982908"/>
              <a:gd name="connsiteY1" fmla="*/ 579863 h 587297"/>
              <a:gd name="connsiteX2" fmla="*/ 805890 w 1982908"/>
              <a:gd name="connsiteY2" fmla="*/ 512956 h 587297"/>
              <a:gd name="connsiteX3" fmla="*/ 1976814 w 1982908"/>
              <a:gd name="connsiteY3" fmla="*/ 587297 h 587297"/>
              <a:gd name="connsiteX4" fmla="*/ 1982908 w 1982908"/>
              <a:gd name="connsiteY4" fmla="*/ 339130 h 587297"/>
              <a:gd name="connsiteX5" fmla="*/ 1497265 w 1982908"/>
              <a:gd name="connsiteY5" fmla="*/ 111512 h 587297"/>
              <a:gd name="connsiteX6" fmla="*/ 1073519 w 1982908"/>
              <a:gd name="connsiteY6" fmla="*/ 0 h 587297"/>
              <a:gd name="connsiteX7" fmla="*/ 471353 w 1982908"/>
              <a:gd name="connsiteY7" fmla="*/ 22302 h 587297"/>
              <a:gd name="connsiteX8" fmla="*/ 1755 w 1982908"/>
              <a:gd name="connsiteY8" fmla="*/ 208571 h 587297"/>
              <a:gd name="connsiteX9" fmla="*/ 0 w 1982908"/>
              <a:gd name="connsiteY9" fmla="*/ 537497 h 58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82908" h="587297">
                <a:moveTo>
                  <a:pt x="9351" y="553196"/>
                </a:moveTo>
                <a:lnTo>
                  <a:pt x="40172" y="579863"/>
                </a:lnTo>
                <a:lnTo>
                  <a:pt x="805890" y="512956"/>
                </a:lnTo>
                <a:lnTo>
                  <a:pt x="1976814" y="587297"/>
                </a:lnTo>
                <a:lnTo>
                  <a:pt x="1982908" y="339130"/>
                </a:lnTo>
                <a:lnTo>
                  <a:pt x="1497265" y="111512"/>
                </a:lnTo>
                <a:lnTo>
                  <a:pt x="1073519" y="0"/>
                </a:lnTo>
                <a:lnTo>
                  <a:pt x="471353" y="22302"/>
                </a:lnTo>
                <a:lnTo>
                  <a:pt x="1755" y="208571"/>
                </a:lnTo>
                <a:lnTo>
                  <a:pt x="0" y="537497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5"/>
          </p:nvPr>
        </p:nvSpPr>
        <p:spPr>
          <a:xfrm>
            <a:off x="5573888" y="172358"/>
            <a:ext cx="3392206" cy="50160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09593" y="777264"/>
            <a:ext cx="9011960" cy="2873887"/>
          </a:xfrm>
        </p:spPr>
        <p:txBody>
          <a:bodyPr/>
          <a:lstStyle/>
          <a:p>
            <a:r>
              <a:rPr lang="en-US" dirty="0" smtClean="0"/>
              <a:t>New Terminology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Cloning: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/>
              <a:t>copying a repository from a remote server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Pull</a:t>
            </a:r>
            <a:r>
              <a:rPr lang="en-US" dirty="0" smtClean="0"/>
              <a:t>: download new commits from remote repository (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Push</a:t>
            </a:r>
            <a:r>
              <a:rPr lang="en-US" dirty="0" smtClean="0"/>
              <a:t>: adding local changes to the remote repository (</a:t>
            </a:r>
            <a:r>
              <a:rPr lang="en-US" dirty="0" err="1"/>
              <a:t>Github</a:t>
            </a:r>
            <a:r>
              <a:rPr lang="en-US" dirty="0" smtClean="0"/>
              <a:t>)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2060"/>
              </a:solidFill>
            </a:endParaRP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Branch: </a:t>
            </a:r>
            <a:r>
              <a:rPr lang="en-US" dirty="0" smtClean="0"/>
              <a:t>all commits live on a branch. Could be 1 or 1,000</a:t>
            </a:r>
            <a:br>
              <a:rPr lang="en-US" dirty="0" smtClean="0"/>
            </a:br>
            <a:r>
              <a:rPr lang="en-US" dirty="0" smtClean="0"/>
              <a:t>Main branch is called the master branch.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6036" y="0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09593" y="368891"/>
            <a:ext cx="8229600" cy="4886690"/>
          </a:xfrm>
        </p:spPr>
        <p:txBody>
          <a:bodyPr/>
          <a:lstStyle/>
          <a:p>
            <a:r>
              <a:rPr lang="en-US" dirty="0" smtClean="0"/>
              <a:t>Typical personal workflow with </a:t>
            </a:r>
            <a:r>
              <a:rPr lang="en-US" dirty="0" err="1" smtClean="0"/>
              <a:t>Github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Do some work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Repeat regularly and ad infinitum. Like doing a save.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When you’ve made significant progress, e.g. Version 1.2 Push the code to the </a:t>
            </a:r>
            <a:r>
              <a:rPr lang="en-US" dirty="0" err="1" smtClean="0"/>
              <a:t>Github</a:t>
            </a:r>
            <a:r>
              <a:rPr lang="en-US" dirty="0" smtClean="0"/>
              <a:t> website</a:t>
            </a:r>
          </a:p>
          <a:p>
            <a:pPr lvl="1">
              <a:spcBef>
                <a:spcPts val="1400"/>
              </a:spcBef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3"/>
          </p:nvPr>
        </p:nvSpPr>
        <p:spPr>
          <a:xfrm>
            <a:off x="1097158" y="1478442"/>
            <a:ext cx="8229600" cy="1007306"/>
          </a:xfrm>
        </p:spPr>
        <p:txBody>
          <a:bodyPr/>
          <a:lstStyle/>
          <a:p>
            <a:pPr lvl="1">
              <a:spcBef>
                <a:spcPts val="1400"/>
              </a:spcBef>
            </a:pPr>
            <a:r>
              <a:rPr lang="en-US" sz="2000" b="1" dirty="0" err="1" smtClean="0">
                <a:solidFill>
                  <a:schemeClr val="tx1"/>
                </a:solidFill>
                <a:latin typeface="Courier" pitchFamily="49" charset="0"/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  <a:latin typeface="Courier" pitchFamily="49" charset="0"/>
              </a:rPr>
              <a:t> add .</a:t>
            </a:r>
          </a:p>
          <a:p>
            <a:pPr lvl="1">
              <a:spcBef>
                <a:spcPts val="1400"/>
              </a:spcBef>
            </a:pPr>
            <a:r>
              <a:rPr lang="en-US" sz="2000" b="1" dirty="0" err="1" smtClean="0">
                <a:solidFill>
                  <a:schemeClr val="tx1"/>
                </a:solidFill>
                <a:latin typeface="Courier" pitchFamily="49" charset="0"/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  <a:latin typeface="Courier" pitchFamily="49" charset="0"/>
              </a:rPr>
              <a:t> commit –m “Message goes here”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1278032" y="4070720"/>
            <a:ext cx="8229600" cy="2873887"/>
          </a:xfrm>
        </p:spPr>
        <p:txBody>
          <a:bodyPr/>
          <a:lstStyle/>
          <a:p>
            <a:pPr lvl="1">
              <a:spcBef>
                <a:spcPts val="1400"/>
              </a:spcBef>
            </a:pPr>
            <a:r>
              <a:rPr lang="en-US" sz="2000" b="1" dirty="0" err="1" smtClean="0">
                <a:solidFill>
                  <a:schemeClr val="tx1"/>
                </a:solidFill>
                <a:latin typeface="Courier" pitchFamily="49" charset="0"/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  <a:latin typeface="Courier" pitchFamily="49" charset="0"/>
              </a:rPr>
              <a:t> push</a:t>
            </a:r>
          </a:p>
        </p:txBody>
      </p:sp>
    </p:spTree>
    <p:extLst>
      <p:ext uri="{BB962C8B-B14F-4D97-AF65-F5344CB8AC3E}">
        <p14:creationId xmlns:p14="http://schemas.microsoft.com/office/powerpoint/2010/main" val="325888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6036" y="0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09593" y="368891"/>
            <a:ext cx="8860444" cy="4886690"/>
          </a:xfrm>
        </p:spPr>
        <p:txBody>
          <a:bodyPr/>
          <a:lstStyle/>
          <a:p>
            <a:r>
              <a:rPr lang="en-US" dirty="0" smtClean="0"/>
              <a:t>Let’s create a repository with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File -&gt; Create a new repository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Local path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README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Ignore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License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Publish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549" y="1773985"/>
            <a:ext cx="4696287" cy="32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6036" y="0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20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106" y="88134"/>
            <a:ext cx="75824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7;p34"/>
          <p:cNvSpPr/>
          <p:nvPr/>
        </p:nvSpPr>
        <p:spPr>
          <a:xfrm>
            <a:off x="1128781" y="374359"/>
            <a:ext cx="332700" cy="19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0;p34"/>
          <p:cNvSpPr txBox="1"/>
          <p:nvPr/>
        </p:nvSpPr>
        <p:spPr>
          <a:xfrm>
            <a:off x="4050881" y="2477009"/>
            <a:ext cx="2284200" cy="471000"/>
          </a:xfrm>
          <a:prstGeom prst="rect">
            <a:avLst/>
          </a:prstGeom>
          <a:solidFill>
            <a:srgbClr val="11A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FF"/>
                </a:solidFill>
              </a:rPr>
              <a:t>Create</a:t>
            </a:r>
            <a:r>
              <a:rPr lang="en" sz="1800">
                <a:solidFill>
                  <a:schemeClr val="accent1"/>
                </a:solidFill>
              </a:rPr>
              <a:t> </a:t>
            </a:r>
            <a:r>
              <a:rPr lang="en" sz="1800">
                <a:solidFill>
                  <a:schemeClr val="lt1"/>
                </a:solidFill>
              </a:rPr>
              <a:t>a new repo</a:t>
            </a:r>
            <a:endParaRPr sz="1800"/>
          </a:p>
        </p:txBody>
      </p:sp>
      <p:sp>
        <p:nvSpPr>
          <p:cNvPr id="9" name="Google Shape;211;p34"/>
          <p:cNvSpPr txBox="1"/>
          <p:nvPr/>
        </p:nvSpPr>
        <p:spPr>
          <a:xfrm>
            <a:off x="5294056" y="1595134"/>
            <a:ext cx="2240100" cy="471000"/>
          </a:xfrm>
          <a:prstGeom prst="rect">
            <a:avLst/>
          </a:prstGeom>
          <a:solidFill>
            <a:srgbClr val="11AA99"/>
          </a:solidFill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FF"/>
                </a:solidFill>
              </a:rPr>
              <a:t>Clone</a:t>
            </a:r>
            <a:r>
              <a:rPr lang="en" sz="1800">
                <a:solidFill>
                  <a:schemeClr val="accent1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from GitHub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" name="Google Shape;212;p34"/>
          <p:cNvSpPr txBox="1"/>
          <p:nvPr/>
        </p:nvSpPr>
        <p:spPr>
          <a:xfrm>
            <a:off x="1292206" y="2411209"/>
            <a:ext cx="2598300" cy="664500"/>
          </a:xfrm>
          <a:prstGeom prst="rect">
            <a:avLst/>
          </a:prstGeom>
          <a:solidFill>
            <a:srgbClr val="11A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FF"/>
                </a:solidFill>
              </a:rPr>
              <a:t>Add</a:t>
            </a:r>
            <a:r>
              <a:rPr lang="en" sz="1800" b="1">
                <a:solidFill>
                  <a:schemeClr val="accent1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an existing directory as a new repo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1" name="Google Shape;213;p34"/>
          <p:cNvCxnSpPr/>
          <p:nvPr/>
        </p:nvCxnSpPr>
        <p:spPr>
          <a:xfrm rot="10800000" flipH="1">
            <a:off x="1941106" y="738034"/>
            <a:ext cx="147000" cy="17328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214;p34"/>
          <p:cNvCxnSpPr/>
          <p:nvPr/>
        </p:nvCxnSpPr>
        <p:spPr>
          <a:xfrm rot="10800000">
            <a:off x="2343256" y="768984"/>
            <a:ext cx="1864500" cy="18411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15;p34"/>
          <p:cNvCxnSpPr/>
          <p:nvPr/>
        </p:nvCxnSpPr>
        <p:spPr>
          <a:xfrm rot="10800000">
            <a:off x="2815106" y="753559"/>
            <a:ext cx="2560800" cy="10419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458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6036" y="0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26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691" y="1"/>
            <a:ext cx="75824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67;p39"/>
          <p:cNvSpPr/>
          <p:nvPr/>
        </p:nvSpPr>
        <p:spPr>
          <a:xfrm>
            <a:off x="2927316" y="4471651"/>
            <a:ext cx="2359500" cy="19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71;p39"/>
          <p:cNvSpPr txBox="1"/>
          <p:nvPr/>
        </p:nvSpPr>
        <p:spPr>
          <a:xfrm>
            <a:off x="3690941" y="2503776"/>
            <a:ext cx="3563100" cy="471000"/>
          </a:xfrm>
          <a:prstGeom prst="rect">
            <a:avLst/>
          </a:prstGeom>
          <a:solidFill>
            <a:srgbClr val="11AA99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Commit and publish</a:t>
            </a:r>
            <a:r>
              <a:rPr lang="en" sz="1800">
                <a:solidFill>
                  <a:schemeClr val="accent1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a change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9" name="Google Shape;272;p39"/>
          <p:cNvCxnSpPr/>
          <p:nvPr/>
        </p:nvCxnSpPr>
        <p:spPr>
          <a:xfrm flipH="1">
            <a:off x="4002666" y="2885551"/>
            <a:ext cx="324900" cy="16092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273;p39"/>
          <p:cNvCxnSpPr>
            <a:endCxn id="21" idx="2"/>
          </p:cNvCxnSpPr>
          <p:nvPr/>
        </p:nvCxnSpPr>
        <p:spPr>
          <a:xfrm rot="10800000" flipH="1">
            <a:off x="5634791" y="748176"/>
            <a:ext cx="2313300" cy="18048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274;p39"/>
          <p:cNvSpPr/>
          <p:nvPr/>
        </p:nvSpPr>
        <p:spPr>
          <a:xfrm>
            <a:off x="7723691" y="510576"/>
            <a:ext cx="448800" cy="23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19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5"/>
          </p:nvPr>
        </p:nvSpPr>
        <p:spPr>
          <a:xfrm>
            <a:off x="5573888" y="172358"/>
            <a:ext cx="3392206" cy="50160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43776" y="806328"/>
            <a:ext cx="8229600" cy="2873887"/>
          </a:xfrm>
        </p:spPr>
        <p:txBody>
          <a:bodyPr/>
          <a:lstStyle/>
          <a:p>
            <a:r>
              <a:rPr lang="en-US" dirty="0" smtClean="0"/>
              <a:t>Why version control?</a:t>
            </a:r>
            <a:br>
              <a:rPr lang="en-US" dirty="0" smtClean="0"/>
            </a:b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Your folders look like this  --&gt;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dd 1 feature, break everything “time machine”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Informative comments and differences between versions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Try a new idea out without losing place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Collaborative coding: I work on section, you work on other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Reproducible code with a DOI (citations)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Open code that collaborators can use and improve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1017"/>
          <a:stretch/>
        </p:blipFill>
        <p:spPr>
          <a:xfrm>
            <a:off x="5100943" y="0"/>
            <a:ext cx="4058485" cy="22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75824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1970375" y="4703450"/>
            <a:ext cx="24678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FFFF"/>
                </a:solidFill>
              </a:rPr>
              <a:t>history of commits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1970375" y="1038825"/>
            <a:ext cx="2423700" cy="36648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4438300" y="1038700"/>
            <a:ext cx="2841300" cy="36648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394075" y="4703450"/>
            <a:ext cx="28854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FFFF"/>
                </a:solidFill>
              </a:rPr>
              <a:t>changes per commit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3999525" y="286225"/>
            <a:ext cx="471900" cy="19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7316200" y="542975"/>
            <a:ext cx="14379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9900FF"/>
                </a:solidFill>
              </a:rPr>
              <a:t>timeline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96" name="Google Shape;196;p33"/>
          <p:cNvSpPr/>
          <p:nvPr/>
        </p:nvSpPr>
        <p:spPr>
          <a:xfrm>
            <a:off x="309450" y="719450"/>
            <a:ext cx="1616700" cy="3984000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398850" y="4703450"/>
            <a:ext cx="14379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155CC"/>
                </a:solidFill>
              </a:rPr>
              <a:t>repositories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7316200" y="1055225"/>
            <a:ext cx="1516200" cy="27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 </a:t>
            </a:r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1"/>
          </p:nvPr>
        </p:nvSpPr>
        <p:spPr>
          <a:xfrm>
            <a:off x="7316200" y="174400"/>
            <a:ext cx="14379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FFFF"/>
                </a:solidFill>
              </a:rPr>
              <a:t>history</a:t>
            </a:r>
            <a:endParaRPr b="1">
              <a:solidFill>
                <a:srgbClr val="00FFFF"/>
              </a:solidFill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7316200" y="2050050"/>
            <a:ext cx="18279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History of commits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1970375" y="719450"/>
            <a:ext cx="5301600" cy="2982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589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command line</a:t>
            </a:r>
            <a:endParaRPr/>
          </a:p>
        </p:txBody>
      </p:sp>
      <p:sp>
        <p:nvSpPr>
          <p:cNvPr id="236" name="Google Shape;236;p36"/>
          <p:cNvSpPr txBox="1"/>
          <p:nvPr/>
        </p:nvSpPr>
        <p:spPr>
          <a:xfrm>
            <a:off x="311700" y="1183350"/>
            <a:ext cx="42294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command arguments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clone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repo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changed_file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commit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-m “message”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4541000" y="1183350"/>
            <a:ext cx="44691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checkout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-b cmd-line-branch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branch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origin cmd-line-branch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checkout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master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branch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cmd-line-branch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log 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revert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commit_id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&gt; git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42518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6036" y="0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09593" y="182460"/>
            <a:ext cx="8229600" cy="2873887"/>
          </a:xfrm>
        </p:spPr>
        <p:txBody>
          <a:bodyPr/>
          <a:lstStyle/>
          <a:p>
            <a:r>
              <a:rPr lang="en-US" dirty="0" smtClean="0"/>
              <a:t>Branches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A branch is a parallel version of the main line of development (master)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Used to: </a:t>
            </a:r>
          </a:p>
        </p:txBody>
      </p:sp>
      <p:pic>
        <p:nvPicPr>
          <p:cNvPr id="147458" name="Picture 2" descr="a bran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99" y="3250958"/>
            <a:ext cx="7402202" cy="18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/>
          <p:cNvSpPr>
            <a:spLocks noGrp="1"/>
          </p:cNvSpPr>
          <p:nvPr>
            <p:ph idx="13"/>
          </p:nvPr>
        </p:nvSpPr>
        <p:spPr>
          <a:xfrm>
            <a:off x="1624968" y="1801863"/>
            <a:ext cx="8229600" cy="2873887"/>
          </a:xfrm>
        </p:spPr>
        <p:txBody>
          <a:bodyPr/>
          <a:lstStyle/>
          <a:p>
            <a:pPr marL="891540" lvl="3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Develop features</a:t>
            </a:r>
          </a:p>
          <a:p>
            <a:pPr marL="891540" lvl="3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Fix bugs</a:t>
            </a:r>
          </a:p>
          <a:p>
            <a:pPr marL="891540" lvl="3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Safely experiment with new ideas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7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Git/GitHub Terms (2)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400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Branch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of your project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/>
              <a:t>Pull request 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request to add your changes from a branch back into master</a:t>
            </a:r>
            <a:r>
              <a:rPr lang="en" sz="2000" b="1"/>
              <a:t> </a:t>
            </a:r>
            <a:endParaRPr sz="20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/>
              <a:t>Merge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 of incorporating new changes (commits) from one branch to another</a:t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139" y="1932425"/>
            <a:ext cx="4271864" cy="335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5"/>
          <p:cNvGrpSpPr/>
          <p:nvPr/>
        </p:nvGrpSpPr>
        <p:grpSpPr>
          <a:xfrm>
            <a:off x="5283213" y="140063"/>
            <a:ext cx="3449712" cy="1792350"/>
            <a:chOff x="4946413" y="2887775"/>
            <a:chExt cx="3449712" cy="1792350"/>
          </a:xfrm>
        </p:grpSpPr>
        <p:pic>
          <p:nvPicPr>
            <p:cNvPr id="203" name="Google Shape;203;p25" descr="Screen Shot 2016-02-05 at 2.08.15 PM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46413" y="2887775"/>
              <a:ext cx="3449575" cy="1792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5"/>
            <p:cNvSpPr txBox="1"/>
            <p:nvPr/>
          </p:nvSpPr>
          <p:spPr>
            <a:xfrm>
              <a:off x="4946425" y="4499825"/>
              <a:ext cx="34497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https://www.atlassian.com/git/tutorials/using-branches/git-merge</a:t>
              </a:r>
              <a:endParaRPr kumimoji="0" sz="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42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6036" y="0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245;p29" descr="Screen Shot 2016-07-22 at 01.34.1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3668" y="0"/>
            <a:ext cx="65566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46;p29"/>
          <p:cNvSpPr txBox="1"/>
          <p:nvPr/>
        </p:nvSpPr>
        <p:spPr>
          <a:xfrm>
            <a:off x="41300" y="3072325"/>
            <a:ext cx="1790700" cy="1199400"/>
          </a:xfrm>
          <a:prstGeom prst="rect">
            <a:avLst/>
          </a:prstGeom>
          <a:solidFill>
            <a:srgbClr val="20BFAD"/>
          </a:solidFill>
          <a:ln w="9525" cap="flat" cmpd="sng">
            <a:solidFill>
              <a:srgbClr val="11A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“README.md” is automatically rendered when you visit a repo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247;p29"/>
          <p:cNvSpPr txBox="1"/>
          <p:nvPr/>
        </p:nvSpPr>
        <p:spPr>
          <a:xfrm>
            <a:off x="41300" y="344600"/>
            <a:ext cx="1749300" cy="587700"/>
          </a:xfrm>
          <a:prstGeom prst="rect">
            <a:avLst/>
          </a:prstGeom>
          <a:solidFill>
            <a:srgbClr val="20BFAD"/>
          </a:solidFill>
          <a:ln w="9525" cap="flat" cmpd="sng">
            <a:solidFill>
              <a:srgbClr val="11A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 &amp; manage “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Issues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7" name="Google Shape;248;p29"/>
          <p:cNvCxnSpPr>
            <a:stCxn id="16" idx="3"/>
          </p:cNvCxnSpPr>
          <p:nvPr/>
        </p:nvCxnSpPr>
        <p:spPr>
          <a:xfrm>
            <a:off x="1790600" y="638450"/>
            <a:ext cx="901800" cy="5460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49;p29"/>
          <p:cNvCxnSpPr>
            <a:stCxn id="15" idx="3"/>
          </p:cNvCxnSpPr>
          <p:nvPr/>
        </p:nvCxnSpPr>
        <p:spPr>
          <a:xfrm rot="10800000" flipH="1">
            <a:off x="1832000" y="2960725"/>
            <a:ext cx="316200" cy="711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50;p29"/>
          <p:cNvSpPr txBox="1"/>
          <p:nvPr/>
        </p:nvSpPr>
        <p:spPr>
          <a:xfrm>
            <a:off x="41300" y="1306400"/>
            <a:ext cx="1790700" cy="1199400"/>
          </a:xfrm>
          <a:prstGeom prst="rect">
            <a:avLst/>
          </a:prstGeom>
          <a:solidFill>
            <a:srgbClr val="20BFAD"/>
          </a:solidFill>
          <a:ln w="9525" cap="flat" cmpd="sng">
            <a:solidFill>
              <a:srgbClr val="11A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Your default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branch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is “master” - but you can switch or add branches here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0" name="Google Shape;251;p29"/>
          <p:cNvCxnSpPr>
            <a:stCxn id="19" idx="3"/>
          </p:cNvCxnSpPr>
          <p:nvPr/>
        </p:nvCxnSpPr>
        <p:spPr>
          <a:xfrm>
            <a:off x="1832000" y="1906100"/>
            <a:ext cx="439200" cy="654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252;p29"/>
          <p:cNvSpPr txBox="1"/>
          <p:nvPr/>
        </p:nvSpPr>
        <p:spPr>
          <a:xfrm>
            <a:off x="7019900" y="3137950"/>
            <a:ext cx="2007000" cy="867000"/>
          </a:xfrm>
          <a:prstGeom prst="rect">
            <a:avLst/>
          </a:prstGeom>
          <a:solidFill>
            <a:srgbClr val="20BFAD"/>
          </a:solidFill>
          <a:ln w="9525" cap="flat" cmpd="sng">
            <a:solidFill>
              <a:srgbClr val="11A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Download Zip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 download the zipped repo onto your computer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53;p29"/>
          <p:cNvSpPr txBox="1"/>
          <p:nvPr/>
        </p:nvSpPr>
        <p:spPr>
          <a:xfrm>
            <a:off x="7019900" y="1255925"/>
            <a:ext cx="2007000" cy="867000"/>
          </a:xfrm>
          <a:prstGeom prst="rect">
            <a:avLst/>
          </a:prstGeom>
          <a:solidFill>
            <a:srgbClr val="20BFAD"/>
          </a:solidFill>
          <a:ln w="9525" cap="flat" cmpd="sng">
            <a:solidFill>
              <a:srgbClr val="11A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Clone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your computer from the web using GitHub Desktop or git command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3" name="Google Shape;254;p29"/>
          <p:cNvCxnSpPr>
            <a:stCxn id="21" idx="1"/>
          </p:cNvCxnSpPr>
          <p:nvPr/>
        </p:nvCxnSpPr>
        <p:spPr>
          <a:xfrm rot="10800000">
            <a:off x="6720200" y="2933350"/>
            <a:ext cx="299700" cy="6381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255;p29"/>
          <p:cNvCxnSpPr>
            <a:stCxn id="22" idx="2"/>
          </p:cNvCxnSpPr>
          <p:nvPr/>
        </p:nvCxnSpPr>
        <p:spPr>
          <a:xfrm flipH="1">
            <a:off x="6892400" y="2122925"/>
            <a:ext cx="1131000" cy="3489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256;p29"/>
          <p:cNvSpPr txBox="1"/>
          <p:nvPr/>
        </p:nvSpPr>
        <p:spPr>
          <a:xfrm>
            <a:off x="7019900" y="146750"/>
            <a:ext cx="2007000" cy="415500"/>
          </a:xfrm>
          <a:prstGeom prst="rect">
            <a:avLst/>
          </a:prstGeom>
          <a:solidFill>
            <a:srgbClr val="20BFAD"/>
          </a:solidFill>
          <a:ln w="9525" cap="flat" cmpd="sng">
            <a:solidFill>
              <a:srgbClr val="11A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Fork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this repo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6" name="Google Shape;257;p29"/>
          <p:cNvCxnSpPr>
            <a:stCxn id="25" idx="2"/>
          </p:cNvCxnSpPr>
          <p:nvPr/>
        </p:nvCxnSpPr>
        <p:spPr>
          <a:xfrm flipH="1">
            <a:off x="7042100" y="562250"/>
            <a:ext cx="981300" cy="3792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58;p29"/>
          <p:cNvSpPr txBox="1"/>
          <p:nvPr/>
        </p:nvSpPr>
        <p:spPr>
          <a:xfrm>
            <a:off x="3343925" y="58625"/>
            <a:ext cx="2777400" cy="415500"/>
          </a:xfrm>
          <a:prstGeom prst="rect">
            <a:avLst/>
          </a:prstGeom>
          <a:solidFill>
            <a:srgbClr val="20BFAD"/>
          </a:solidFill>
          <a:ln w="9525" cap="flat" cmpd="sng">
            <a:solidFill>
              <a:srgbClr val="11A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Pull Request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 add your changes into forked repo 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8" name="Google Shape;259;p29"/>
          <p:cNvCxnSpPr>
            <a:stCxn id="27" idx="2"/>
          </p:cNvCxnSpPr>
          <p:nvPr/>
        </p:nvCxnSpPr>
        <p:spPr>
          <a:xfrm flipH="1">
            <a:off x="3594125" y="474125"/>
            <a:ext cx="1138500" cy="696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3582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6036" y="0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211939" y="217971"/>
            <a:ext cx="8229600" cy="2873887"/>
          </a:xfrm>
        </p:spPr>
        <p:txBody>
          <a:bodyPr/>
          <a:lstStyle/>
          <a:p>
            <a:r>
              <a:rPr lang="en-US" dirty="0" smtClean="0"/>
              <a:t>Making your code citable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err="1" smtClean="0"/>
              <a:t>Zenodo</a:t>
            </a:r>
            <a:r>
              <a:rPr lang="en-US" dirty="0" smtClean="0"/>
              <a:t> provides </a:t>
            </a:r>
            <a:br>
              <a:rPr lang="en-US" dirty="0" smtClean="0"/>
            </a:br>
            <a:r>
              <a:rPr lang="en-US" dirty="0" err="1" smtClean="0"/>
              <a:t>citeable</a:t>
            </a:r>
            <a:r>
              <a:rPr lang="en-US" dirty="0" smtClean="0"/>
              <a:t> DOI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Repository or specific</a:t>
            </a:r>
            <a:br>
              <a:rPr lang="en-US" dirty="0" smtClean="0"/>
            </a:br>
            <a:r>
              <a:rPr lang="en-US" dirty="0" smtClean="0"/>
              <a:t>version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Icon for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530" y="1056442"/>
            <a:ext cx="5434469" cy="39580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3723" r="33670" b="-1"/>
          <a:stretch/>
        </p:blipFill>
        <p:spPr>
          <a:xfrm>
            <a:off x="1455475" y="3570401"/>
            <a:ext cx="2671305" cy="1573099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>
            <a:off x="861134" y="3570401"/>
            <a:ext cx="905522" cy="895067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5"/>
          </p:nvPr>
        </p:nvSpPr>
        <p:spPr>
          <a:xfrm>
            <a:off x="5573888" y="172358"/>
            <a:ext cx="3392206" cy="50160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09593" y="777264"/>
            <a:ext cx="8229600" cy="2873887"/>
          </a:xfrm>
        </p:spPr>
        <p:txBody>
          <a:bodyPr/>
          <a:lstStyle/>
          <a:p>
            <a:r>
              <a:rPr lang="en-US" dirty="0" smtClean="0"/>
              <a:t>Warning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Dropbox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6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1" descr="C:\Users\Kara\Desktop\git2.png"/>
          <p:cNvPicPr>
            <a:picLocks noRo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398" y="1484595"/>
            <a:ext cx="2044304" cy="3175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33" y="1277986"/>
            <a:ext cx="5699013" cy="337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52073" y="0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09593" y="1882774"/>
            <a:ext cx="4357941" cy="3016771"/>
          </a:xfrm>
          <a:ln>
            <a:noFill/>
          </a:ln>
        </p:spPr>
        <p:txBody>
          <a:bodyPr/>
          <a:lstStyle/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Software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Installed locally</a:t>
            </a:r>
            <a:endParaRPr lang="en-US" dirty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Version control tool</a:t>
            </a:r>
            <a:endParaRPr lang="en-US" dirty="0"/>
          </a:p>
        </p:txBody>
      </p:sp>
      <p:pic>
        <p:nvPicPr>
          <p:cNvPr id="148482" name="Picture 2" descr="https://img.stackshare.io/stackups/github_vs_bitbucket_gitlab-pric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8305" y="2627213"/>
            <a:ext cx="566737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/>
          <p:cNvSpPr>
            <a:spLocks noGrp="1"/>
          </p:cNvSpPr>
          <p:nvPr>
            <p:ph idx="13"/>
          </p:nvPr>
        </p:nvSpPr>
        <p:spPr>
          <a:xfrm>
            <a:off x="4558352" y="890034"/>
            <a:ext cx="4585648" cy="2873887"/>
          </a:xfrm>
          <a:ln>
            <a:noFill/>
          </a:ln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Service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Hosted on web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Online space to hold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One of many options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bitbucket</a:t>
            </a:r>
            <a:r>
              <a:rPr lang="en-US" dirty="0" smtClean="0"/>
              <a:t>, </a:t>
            </a:r>
            <a:r>
              <a:rPr lang="en-US" dirty="0" err="1" smtClean="0"/>
              <a:t>gitlab</a:t>
            </a:r>
            <a:r>
              <a:rPr lang="en-US" dirty="0" smtClean="0"/>
              <a:t>), but by </a:t>
            </a:r>
            <a:br>
              <a:rPr lang="en-US" dirty="0" smtClean="0"/>
            </a:br>
            <a:r>
              <a:rPr lang="en-US" dirty="0" smtClean="0"/>
              <a:t>far most common</a:t>
            </a:r>
          </a:p>
          <a:p>
            <a:pPr lvl="1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9594" y="3992249"/>
            <a:ext cx="4112282" cy="907296"/>
          </a:xfrm>
          <a:prstGeom prst="roundRect">
            <a:avLst/>
          </a:prstGeom>
          <a:solidFill>
            <a:srgbClr val="ADD5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/>
          <p:cNvSpPr>
            <a:spLocks noGrp="1"/>
          </p:cNvSpPr>
          <p:nvPr>
            <p:ph idx="13"/>
          </p:nvPr>
        </p:nvSpPr>
        <p:spPr>
          <a:xfrm>
            <a:off x="702083" y="4049615"/>
            <a:ext cx="3572959" cy="1093885"/>
          </a:xfrm>
          <a:ln>
            <a:noFill/>
          </a:ln>
        </p:spPr>
        <p:txBody>
          <a:bodyPr/>
          <a:lstStyle/>
          <a:p>
            <a:pPr lvl="1" algn="ctr">
              <a:spcBef>
                <a:spcPts val="1400"/>
              </a:spcBef>
            </a:pPr>
            <a:r>
              <a:rPr lang="en-US" dirty="0" smtClean="0"/>
              <a:t>Do I have to use </a:t>
            </a:r>
            <a:r>
              <a:rPr lang="en-US" dirty="0" err="1" smtClean="0"/>
              <a:t>Github</a:t>
            </a:r>
            <a:r>
              <a:rPr lang="en-US" dirty="0" smtClean="0"/>
              <a:t> to use </a:t>
            </a:r>
            <a:r>
              <a:rPr lang="en-US" dirty="0" err="1" smtClean="0"/>
              <a:t>Git</a:t>
            </a:r>
            <a:r>
              <a:rPr lang="en-US" dirty="0" smtClean="0"/>
              <a:t>?  </a:t>
            </a:r>
            <a:r>
              <a:rPr lang="en-US" b="1" dirty="0" smtClean="0">
                <a:solidFill>
                  <a:srgbClr val="C00000"/>
                </a:solidFill>
              </a:rPr>
              <a:t>No</a:t>
            </a:r>
          </a:p>
          <a:p>
            <a:pPr lvl="1" algn="ctr"/>
            <a:endParaRPr lang="en-US" dirty="0"/>
          </a:p>
        </p:txBody>
      </p:sp>
      <p:pic>
        <p:nvPicPr>
          <p:cNvPr id="148484" name="Picture 4" descr="Image result for gith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809" y="540619"/>
            <a:ext cx="2813264" cy="93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486" name="Picture 6" descr="Image result for gi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58" y="452484"/>
            <a:ext cx="2451123" cy="10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"/>
          <p:cNvSpPr>
            <a:spLocks noGrp="1"/>
          </p:cNvSpPr>
          <p:nvPr>
            <p:ph idx="13"/>
          </p:nvPr>
        </p:nvSpPr>
        <p:spPr>
          <a:xfrm>
            <a:off x="4172573" y="661706"/>
            <a:ext cx="913949" cy="698766"/>
          </a:xfrm>
        </p:spPr>
        <p:txBody>
          <a:bodyPr/>
          <a:lstStyle/>
          <a:p>
            <a:r>
              <a:rPr lang="en-US" dirty="0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5"/>
          </p:nvPr>
        </p:nvSpPr>
        <p:spPr>
          <a:xfrm>
            <a:off x="5573888" y="172358"/>
            <a:ext cx="3392206" cy="50160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622955" y="880005"/>
            <a:ext cx="6582526" cy="2873887"/>
          </a:xfrm>
        </p:spPr>
        <p:txBody>
          <a:bodyPr/>
          <a:lstStyle/>
          <a:p>
            <a:r>
              <a:rPr lang="en-US" dirty="0" smtClean="0"/>
              <a:t>General Idea</a:t>
            </a:r>
            <a:endParaRPr lang="en-US" sz="1300" dirty="0" smtClean="0"/>
          </a:p>
          <a:p>
            <a:pPr lvl="1">
              <a:spcBef>
                <a:spcPts val="1400"/>
              </a:spcBef>
            </a:pPr>
            <a:r>
              <a:rPr lang="en-US" dirty="0" smtClean="0"/>
              <a:t>“</a:t>
            </a:r>
            <a:r>
              <a:rPr lang="en-US" dirty="0" err="1" smtClean="0"/>
              <a:t>Git</a:t>
            </a:r>
            <a:r>
              <a:rPr lang="en-US" dirty="0" smtClean="0"/>
              <a:t> allows groups of people to work on the same documents at the same time, and without stepping on each other’s toes.”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9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26036" y="-5723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883990" y="2917903"/>
            <a:ext cx="2266769" cy="554805"/>
          </a:xfrm>
          <a:prstGeom prst="roundRect">
            <a:avLst/>
          </a:prstGeom>
          <a:solidFill>
            <a:srgbClr val="ADD5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"/>
          <p:cNvSpPr>
            <a:spLocks noGrp="1"/>
          </p:cNvSpPr>
          <p:nvPr>
            <p:ph idx="13"/>
          </p:nvPr>
        </p:nvSpPr>
        <p:spPr>
          <a:xfrm>
            <a:off x="1883991" y="2955416"/>
            <a:ext cx="2145177" cy="635401"/>
          </a:xfrm>
          <a:ln>
            <a:noFill/>
          </a:ln>
        </p:spPr>
        <p:txBody>
          <a:bodyPr/>
          <a:lstStyle/>
          <a:p>
            <a:pPr lvl="1" algn="ctr">
              <a:spcBef>
                <a:spcPts val="1400"/>
              </a:spcBef>
            </a:pPr>
            <a:r>
              <a:rPr lang="en-US" b="1" dirty="0" err="1" smtClean="0">
                <a:latin typeface="Courier" pitchFamily="49" charset="0"/>
              </a:rPr>
              <a:t>git</a:t>
            </a:r>
            <a:r>
              <a:rPr lang="en-US" b="1" dirty="0" smtClean="0">
                <a:latin typeface="Courier" pitchFamily="49" charset="0"/>
              </a:rPr>
              <a:t> commit</a:t>
            </a:r>
            <a:endParaRPr lang="en-US" b="1" dirty="0" smtClean="0">
              <a:solidFill>
                <a:srgbClr val="C00000"/>
              </a:solidFill>
              <a:latin typeface="Courier" pitchFamily="49" charset="0"/>
            </a:endParaRPr>
          </a:p>
          <a:p>
            <a:pPr lvl="1" algn="ctr"/>
            <a:endParaRPr lang="en-US" dirty="0"/>
          </a:p>
        </p:txBody>
      </p:sp>
      <p:sp>
        <p:nvSpPr>
          <p:cNvPr id="21" name="Hexagon 20"/>
          <p:cNvSpPr/>
          <p:nvPr/>
        </p:nvSpPr>
        <p:spPr>
          <a:xfrm>
            <a:off x="1570254" y="1040531"/>
            <a:ext cx="2922997" cy="645947"/>
          </a:xfrm>
          <a:prstGeom prst="hexagon">
            <a:avLst/>
          </a:prstGeom>
          <a:solidFill>
            <a:srgbClr val="F54D27">
              <a:alpha val="25882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81877" y="3809004"/>
            <a:ext cx="3387030" cy="918838"/>
          </a:xfrm>
          <a:prstGeom prst="ellipse">
            <a:avLst/>
          </a:prstGeom>
          <a:solidFill>
            <a:srgbClr val="CD9F00">
              <a:alpha val="36078"/>
            </a:srgbClr>
          </a:solidFill>
          <a:ln>
            <a:solidFill>
              <a:srgbClr val="D8D8D8">
                <a:alpha val="2902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1"/>
          <p:cNvSpPr>
            <a:spLocks noGrp="1"/>
          </p:cNvSpPr>
          <p:nvPr>
            <p:ph idx="13"/>
          </p:nvPr>
        </p:nvSpPr>
        <p:spPr>
          <a:xfrm>
            <a:off x="1570254" y="4000888"/>
            <a:ext cx="3047983" cy="635401"/>
          </a:xfrm>
          <a:ln>
            <a:noFill/>
          </a:ln>
        </p:spPr>
        <p:txBody>
          <a:bodyPr/>
          <a:lstStyle/>
          <a:p>
            <a:pPr lvl="1" algn="ctr">
              <a:spcBef>
                <a:spcPts val="1400"/>
              </a:spcBef>
            </a:pPr>
            <a:r>
              <a:rPr lang="en-US" dirty="0" smtClean="0"/>
              <a:t>Local Repo(</a:t>
            </a:r>
            <a:r>
              <a:rPr lang="en-US" dirty="0" err="1" smtClean="0"/>
              <a:t>sitory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Content Placeholder 1"/>
          <p:cNvSpPr>
            <a:spLocks noGrp="1"/>
          </p:cNvSpPr>
          <p:nvPr>
            <p:ph idx="13"/>
          </p:nvPr>
        </p:nvSpPr>
        <p:spPr>
          <a:xfrm>
            <a:off x="1570254" y="1124535"/>
            <a:ext cx="3047983" cy="635401"/>
          </a:xfrm>
          <a:ln>
            <a:noFill/>
          </a:ln>
        </p:spPr>
        <p:txBody>
          <a:bodyPr/>
          <a:lstStyle/>
          <a:p>
            <a:pPr lvl="1" algn="ctr">
              <a:spcBef>
                <a:spcPts val="1400"/>
              </a:spcBef>
            </a:pPr>
            <a:r>
              <a:rPr lang="en-US" dirty="0" smtClean="0"/>
              <a:t>Do some work !!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031752" y="1686478"/>
            <a:ext cx="0" cy="299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30912" y="2566027"/>
            <a:ext cx="0" cy="299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075392" y="3462390"/>
            <a:ext cx="0" cy="299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22" idx="2"/>
            <a:endCxn id="21" idx="3"/>
          </p:cNvCxnSpPr>
          <p:nvPr/>
        </p:nvCxnSpPr>
        <p:spPr>
          <a:xfrm rot="10800000" flipH="1">
            <a:off x="1381876" y="1363505"/>
            <a:ext cx="188377" cy="2904918"/>
          </a:xfrm>
          <a:prstGeom prst="curvedConnector3">
            <a:avLst>
              <a:gd name="adj1" fmla="val -55222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577" name="Right Brace 152576"/>
          <p:cNvSpPr/>
          <p:nvPr/>
        </p:nvSpPr>
        <p:spPr>
          <a:xfrm>
            <a:off x="4342906" y="1878362"/>
            <a:ext cx="791110" cy="1700372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1"/>
          <p:cNvSpPr>
            <a:spLocks noGrp="1"/>
          </p:cNvSpPr>
          <p:nvPr>
            <p:ph idx="13"/>
          </p:nvPr>
        </p:nvSpPr>
        <p:spPr>
          <a:xfrm>
            <a:off x="5071205" y="2212367"/>
            <a:ext cx="3169886" cy="635401"/>
          </a:xfrm>
          <a:ln>
            <a:noFill/>
          </a:ln>
        </p:spPr>
        <p:txBody>
          <a:bodyPr/>
          <a:lstStyle/>
          <a:p>
            <a:pPr lvl="1" algn="ctr">
              <a:spcBef>
                <a:spcPts val="1400"/>
              </a:spcBef>
            </a:pPr>
            <a:r>
              <a:rPr lang="en-US" sz="2000" dirty="0" smtClean="0"/>
              <a:t>Analogous to a file save.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919268" y="1996980"/>
            <a:ext cx="2266769" cy="554805"/>
          </a:xfrm>
          <a:prstGeom prst="roundRect">
            <a:avLst/>
          </a:prstGeom>
          <a:solidFill>
            <a:srgbClr val="ADD5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1"/>
          <p:cNvSpPr>
            <a:spLocks noGrp="1"/>
          </p:cNvSpPr>
          <p:nvPr>
            <p:ph idx="13"/>
          </p:nvPr>
        </p:nvSpPr>
        <p:spPr>
          <a:xfrm>
            <a:off x="5901509" y="3408126"/>
            <a:ext cx="3141820" cy="635401"/>
          </a:xfrm>
          <a:ln>
            <a:noFill/>
          </a:ln>
        </p:spPr>
        <p:txBody>
          <a:bodyPr/>
          <a:lstStyle/>
          <a:p>
            <a:pPr lvl="1"/>
            <a:r>
              <a:rPr lang="en-US" sz="2000" dirty="0" smtClean="0"/>
              <a:t>Commits have more info: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Date/time stamp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Commit message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Unique identifier</a:t>
            </a:r>
            <a:endParaRPr lang="en-US" sz="2000" dirty="0"/>
          </a:p>
        </p:txBody>
      </p:sp>
      <p:sp>
        <p:nvSpPr>
          <p:cNvPr id="38" name="Content Placeholder 1"/>
          <p:cNvSpPr>
            <a:spLocks noGrp="1"/>
          </p:cNvSpPr>
          <p:nvPr>
            <p:ph idx="13"/>
          </p:nvPr>
        </p:nvSpPr>
        <p:spPr>
          <a:xfrm>
            <a:off x="217125" y="194958"/>
            <a:ext cx="8229600" cy="699307"/>
          </a:xfrm>
          <a:ln>
            <a:noFill/>
          </a:ln>
        </p:spPr>
        <p:txBody>
          <a:bodyPr/>
          <a:lstStyle/>
          <a:p>
            <a:r>
              <a:rPr lang="en-US" dirty="0" smtClean="0"/>
              <a:t>Typical workflow: Local computer</a:t>
            </a:r>
            <a:endParaRPr lang="en-US" sz="1300" dirty="0" smtClean="0"/>
          </a:p>
        </p:txBody>
      </p:sp>
      <p:sp>
        <p:nvSpPr>
          <p:cNvPr id="39" name="Content Placeholder 1"/>
          <p:cNvSpPr>
            <a:spLocks noGrp="1"/>
          </p:cNvSpPr>
          <p:nvPr>
            <p:ph idx="13"/>
          </p:nvPr>
        </p:nvSpPr>
        <p:spPr>
          <a:xfrm>
            <a:off x="5205601" y="2559905"/>
            <a:ext cx="2479135" cy="635401"/>
          </a:xfrm>
          <a:ln>
            <a:noFill/>
          </a:ln>
        </p:spPr>
        <p:txBody>
          <a:bodyPr/>
          <a:lstStyle/>
          <a:p>
            <a:pPr lvl="1">
              <a:spcBef>
                <a:spcPts val="1400"/>
              </a:spcBef>
            </a:pPr>
            <a:r>
              <a:rPr lang="en-US" sz="2000" dirty="0" smtClean="0"/>
              <a:t>Snapshot of all files in directory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Content Placeholder 1"/>
          <p:cNvSpPr>
            <a:spLocks noGrp="1"/>
          </p:cNvSpPr>
          <p:nvPr>
            <p:ph idx="13"/>
          </p:nvPr>
        </p:nvSpPr>
        <p:spPr>
          <a:xfrm>
            <a:off x="2188398" y="2033368"/>
            <a:ext cx="1840770" cy="635401"/>
          </a:xfrm>
          <a:ln>
            <a:noFill/>
          </a:ln>
        </p:spPr>
        <p:txBody>
          <a:bodyPr/>
          <a:lstStyle/>
          <a:p>
            <a:pPr lvl="1" algn="ctr">
              <a:spcBef>
                <a:spcPts val="1400"/>
              </a:spcBef>
            </a:pPr>
            <a:r>
              <a:rPr lang="en-US" b="1" dirty="0" err="1" smtClean="0">
                <a:latin typeface="Courier" pitchFamily="49" charset="0"/>
              </a:rPr>
              <a:t>git</a:t>
            </a:r>
            <a:r>
              <a:rPr lang="en-US" b="1" dirty="0" smtClean="0">
                <a:latin typeface="Courier" pitchFamily="49" charset="0"/>
              </a:rPr>
              <a:t> add</a:t>
            </a:r>
            <a:endParaRPr lang="en-US" b="1" dirty="0" smtClean="0">
              <a:solidFill>
                <a:srgbClr val="C00000"/>
              </a:solidFill>
              <a:latin typeface="Courier" pitchFamily="49" charset="0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3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5"/>
          </p:nvPr>
        </p:nvSpPr>
        <p:spPr>
          <a:xfrm>
            <a:off x="5573888" y="172358"/>
            <a:ext cx="3392206" cy="50160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09593" y="777264"/>
            <a:ext cx="8229600" cy="2873887"/>
          </a:xfrm>
        </p:spPr>
        <p:txBody>
          <a:bodyPr/>
          <a:lstStyle/>
          <a:p>
            <a:r>
              <a:rPr lang="en-US" dirty="0" smtClean="0"/>
              <a:t>New terminology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Commit:  </a:t>
            </a:r>
            <a:r>
              <a:rPr lang="en-US" dirty="0" smtClean="0"/>
              <a:t>Snapshot of files at a given time</a:t>
            </a:r>
            <a:br>
              <a:rPr lang="en-US" dirty="0" smtClean="0"/>
            </a:br>
            <a:r>
              <a:rPr lang="en-US" dirty="0"/>
              <a:t>Records the time, </a:t>
            </a:r>
            <a:r>
              <a:rPr lang="en-US" dirty="0" smtClean="0"/>
              <a:t>“track changes” </a:t>
            </a:r>
            <a:r>
              <a:rPr lang="en-US" dirty="0"/>
              <a:t>from previous commit, and a unique </a:t>
            </a:r>
            <a:r>
              <a:rPr lang="en-US" dirty="0" smtClean="0"/>
              <a:t>identifier</a:t>
            </a:r>
            <a:br>
              <a:rPr lang="en-US" dirty="0" smtClean="0"/>
            </a:br>
            <a:r>
              <a:rPr lang="en-US" dirty="0" smtClean="0"/>
              <a:t>“I just made a new commit” (noun) or </a:t>
            </a:r>
            <a:br>
              <a:rPr lang="en-US" dirty="0" smtClean="0"/>
            </a:br>
            <a:r>
              <a:rPr lang="en-US" dirty="0" smtClean="0"/>
              <a:t>“I committed my code” (verb)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rgbClr val="002060"/>
                </a:solidFill>
              </a:rPr>
              <a:t>Repository:  </a:t>
            </a:r>
            <a:r>
              <a:rPr lang="en-US" dirty="0" smtClean="0"/>
              <a:t>shortened to “repo”</a:t>
            </a:r>
            <a:br>
              <a:rPr lang="en-US" dirty="0" smtClean="0"/>
            </a:br>
            <a:r>
              <a:rPr lang="en-US" dirty="0" smtClean="0"/>
              <a:t>Collection of all files and history of the files (commits)</a:t>
            </a:r>
            <a:br>
              <a:rPr lang="en-US" dirty="0" smtClean="0"/>
            </a:br>
            <a:r>
              <a:rPr lang="en-US" dirty="0" smtClean="0"/>
              <a:t>Can be on your local machine or remote server (</a:t>
            </a:r>
            <a:r>
              <a:rPr lang="en-US" dirty="0" err="1" smtClean="0"/>
              <a:t>github</a:t>
            </a:r>
            <a:r>
              <a:rPr lang="en-US" dirty="0" smtClean="0"/>
              <a:t>) 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9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6036" y="-5723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217125" y="135129"/>
            <a:ext cx="5819402" cy="2873887"/>
          </a:xfrm>
        </p:spPr>
        <p:txBody>
          <a:bodyPr/>
          <a:lstStyle/>
          <a:p>
            <a:r>
              <a:rPr lang="en-US" dirty="0" smtClean="0"/>
              <a:t>Commits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Commits are “cheap”. Do them often.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You provide a one-line message stating what you did.</a:t>
            </a:r>
          </a:p>
          <a:p>
            <a:pPr lvl="2" indent="0">
              <a:spcBef>
                <a:spcPts val="1400"/>
              </a:spcBef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3"/>
          </p:nvPr>
        </p:nvSpPr>
        <p:spPr>
          <a:xfrm>
            <a:off x="505504" y="2997922"/>
            <a:ext cx="8907694" cy="2145578"/>
          </a:xfrm>
          <a:ln>
            <a:noFill/>
          </a:ln>
        </p:spPr>
        <p:txBody>
          <a:bodyPr/>
          <a:lstStyle/>
          <a:p>
            <a:pPr lvl="1">
              <a:spcBef>
                <a:spcPts val="1400"/>
              </a:spcBef>
            </a:pPr>
            <a:r>
              <a:rPr lang="en-US" sz="2200" b="1" dirty="0" err="1" smtClean="0">
                <a:latin typeface="Courier" pitchFamily="49" charset="0"/>
              </a:rPr>
              <a:t>git</a:t>
            </a:r>
            <a:r>
              <a:rPr lang="en-US" sz="2200" b="1" dirty="0" smtClean="0">
                <a:latin typeface="Courier" pitchFamily="49" charset="0"/>
              </a:rPr>
              <a:t> add .</a:t>
            </a:r>
            <a:br>
              <a:rPr lang="en-US" sz="2200" b="1" dirty="0" smtClean="0">
                <a:latin typeface="Courier" pitchFamily="49" charset="0"/>
              </a:rPr>
            </a:br>
            <a:r>
              <a:rPr lang="en-US" sz="2200" b="1" dirty="0" err="1" smtClean="0">
                <a:latin typeface="Courier" pitchFamily="49" charset="0"/>
              </a:rPr>
              <a:t>git</a:t>
            </a:r>
            <a:r>
              <a:rPr lang="en-US" sz="2200" b="1" dirty="0" smtClean="0">
                <a:latin typeface="Courier" pitchFamily="49" charset="0"/>
              </a:rPr>
              <a:t> commit –m “Changed </a:t>
            </a:r>
            <a:r>
              <a:rPr lang="en-US" sz="2200" b="1" dirty="0" err="1" smtClean="0">
                <a:latin typeface="Courier" pitchFamily="49" charset="0"/>
              </a:rPr>
              <a:t>precip</a:t>
            </a:r>
            <a:r>
              <a:rPr lang="en-US" sz="2200" b="1" dirty="0" smtClean="0">
                <a:latin typeface="Courier" pitchFamily="49" charset="0"/>
              </a:rPr>
              <a:t> matrix to array”</a:t>
            </a:r>
            <a:br>
              <a:rPr lang="en-US" sz="2200" b="1" dirty="0" smtClean="0">
                <a:latin typeface="Courier" pitchFamily="49" charset="0"/>
              </a:rPr>
            </a:br>
            <a:r>
              <a:rPr lang="en-US" sz="2200" b="1" dirty="0" err="1" smtClean="0">
                <a:latin typeface="Courier" pitchFamily="49" charset="0"/>
              </a:rPr>
              <a:t>git</a:t>
            </a:r>
            <a:r>
              <a:rPr lang="en-US" sz="2200" b="1" dirty="0" smtClean="0">
                <a:latin typeface="Courier" pitchFamily="49" charset="0"/>
              </a:rPr>
              <a:t> add . </a:t>
            </a:r>
            <a:br>
              <a:rPr lang="en-US" sz="2200" b="1" dirty="0" smtClean="0">
                <a:latin typeface="Courier" pitchFamily="49" charset="0"/>
              </a:rPr>
            </a:br>
            <a:r>
              <a:rPr lang="en-US" sz="2200" b="1" dirty="0" err="1" smtClean="0">
                <a:latin typeface="Courier" pitchFamily="49" charset="0"/>
              </a:rPr>
              <a:t>git</a:t>
            </a:r>
            <a:r>
              <a:rPr lang="en-US" sz="2200" b="1" dirty="0" smtClean="0">
                <a:latin typeface="Courier" pitchFamily="49" charset="0"/>
              </a:rPr>
              <a:t> commit –m “Fixed </a:t>
            </a:r>
            <a:r>
              <a:rPr lang="en-US" sz="2200" b="1" dirty="0" err="1" smtClean="0">
                <a:latin typeface="Courier" pitchFamily="49" charset="0"/>
              </a:rPr>
              <a:t>precip</a:t>
            </a:r>
            <a:r>
              <a:rPr lang="en-US" sz="2200" b="1" dirty="0" smtClean="0">
                <a:latin typeface="Courier" pitchFamily="49" charset="0"/>
              </a:rPr>
              <a:t> </a:t>
            </a:r>
            <a:r>
              <a:rPr lang="en-US" sz="2200" b="1" dirty="0" err="1" smtClean="0">
                <a:latin typeface="Courier" pitchFamily="49" charset="0"/>
              </a:rPr>
              <a:t>var</a:t>
            </a:r>
            <a:r>
              <a:rPr lang="en-US" sz="2200" b="1" dirty="0" smtClean="0">
                <a:latin typeface="Courier" pitchFamily="49" charset="0"/>
              </a:rPr>
              <a:t> name”</a:t>
            </a:r>
            <a:endParaRPr lang="en-US" sz="2200" b="1" dirty="0" smtClean="0">
              <a:solidFill>
                <a:srgbClr val="C00000"/>
              </a:solidFill>
              <a:latin typeface="Courier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527" y="608979"/>
            <a:ext cx="2941408" cy="245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6036" y="-5723"/>
            <a:ext cx="919607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43506" y="86239"/>
            <a:ext cx="8320700" cy="2873887"/>
          </a:xfrm>
        </p:spPr>
        <p:txBody>
          <a:bodyPr/>
          <a:lstStyle/>
          <a:p>
            <a:r>
              <a:rPr lang="en-US" dirty="0" smtClean="0"/>
              <a:t>Commit Messages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Commit messages are critical for yourself and other people. Make them useful!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Use them to roll back changes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2" descr="https://www.freecodecamp.org/news/content/images/2019/08/git_commit_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16" y="2494764"/>
            <a:ext cx="4495805" cy="256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39078" y="469080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</a:t>
            </a:r>
            <a:r>
              <a:rPr lang="en-US" dirty="0"/>
              <a:t>://xkcd.com/1296/</a:t>
            </a:r>
          </a:p>
        </p:txBody>
      </p:sp>
    </p:spTree>
    <p:extLst>
      <p:ext uri="{BB962C8B-B14F-4D97-AF65-F5344CB8AC3E}">
        <p14:creationId xmlns:p14="http://schemas.microsoft.com/office/powerpoint/2010/main" val="19128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5"/>
          </p:nvPr>
        </p:nvSpPr>
        <p:spPr>
          <a:xfrm>
            <a:off x="5573888" y="172358"/>
            <a:ext cx="3392206" cy="50160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idx="13"/>
          </p:nvPr>
        </p:nvSpPr>
        <p:spPr>
          <a:xfrm>
            <a:off x="309593" y="777264"/>
            <a:ext cx="8229600" cy="2873887"/>
          </a:xfrm>
        </p:spPr>
        <p:txBody>
          <a:bodyPr/>
          <a:lstStyle/>
          <a:p>
            <a:r>
              <a:rPr lang="en-US" dirty="0" smtClean="0"/>
              <a:t>Initial Setup</a:t>
            </a:r>
            <a:endParaRPr lang="en-US" sz="1300" dirty="0" smtClean="0"/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Define yourself as a user. Only have to do this once.</a:t>
            </a:r>
          </a:p>
          <a:p>
            <a:pPr marL="3429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You can use different name/email for a specific project by leaving off the --global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3"/>
          </p:nvPr>
        </p:nvSpPr>
        <p:spPr>
          <a:xfrm>
            <a:off x="595247" y="3085567"/>
            <a:ext cx="8229600" cy="2873887"/>
          </a:xfrm>
        </p:spPr>
        <p:txBody>
          <a:bodyPr/>
          <a:lstStyle/>
          <a:p>
            <a:pPr lvl="1">
              <a:spcBef>
                <a:spcPts val="1400"/>
              </a:spcBef>
            </a:pPr>
            <a:r>
              <a:rPr lang="en-US" sz="2000" b="1" dirty="0" err="1" smtClean="0">
                <a:solidFill>
                  <a:schemeClr val="tx1"/>
                </a:solidFill>
                <a:latin typeface="Courier" pitchFamily="49" charset="0"/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  <a:latin typeface="Courier" pitchFamily="49" charset="0"/>
              </a:rPr>
              <a:t> version</a:t>
            </a:r>
          </a:p>
          <a:p>
            <a:pPr lvl="1">
              <a:spcBef>
                <a:spcPts val="1400"/>
              </a:spcBef>
            </a:pPr>
            <a:r>
              <a:rPr lang="en-US" sz="2000" b="1" dirty="0" err="1" smtClean="0">
                <a:solidFill>
                  <a:schemeClr val="tx1"/>
                </a:solidFill>
                <a:latin typeface="Courier" pitchFamily="49" charset="0"/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" pitchFamily="49" charset="0"/>
              </a:rPr>
              <a:t>config</a:t>
            </a:r>
            <a:r>
              <a:rPr lang="en-US" sz="2000" b="1" dirty="0">
                <a:solidFill>
                  <a:schemeClr val="tx1"/>
                </a:solidFill>
                <a:latin typeface="Courier" pitchFamily="49" charset="0"/>
              </a:rPr>
              <a:t> --global </a:t>
            </a:r>
            <a:r>
              <a:rPr lang="en-US" sz="2000" b="1" dirty="0" err="1">
                <a:solidFill>
                  <a:schemeClr val="tx1"/>
                </a:solidFill>
                <a:latin typeface="Courier" pitchFamily="49" charset="0"/>
              </a:rPr>
              <a:t>user.email</a:t>
            </a:r>
            <a:r>
              <a:rPr lang="en-US" sz="2000" b="1" dirty="0">
                <a:solidFill>
                  <a:schemeClr val="tx1"/>
                </a:solidFill>
                <a:latin typeface="Courier" pitchFamily="49" charset="0"/>
              </a:rPr>
              <a:t> "you@example.com"</a:t>
            </a:r>
          </a:p>
          <a:p>
            <a:pPr lvl="1">
              <a:spcBef>
                <a:spcPts val="1400"/>
              </a:spcBef>
            </a:pPr>
            <a:r>
              <a:rPr lang="en-US" sz="2000" b="1" dirty="0" err="1" smtClean="0">
                <a:solidFill>
                  <a:schemeClr val="tx1"/>
                </a:solidFill>
                <a:latin typeface="Courier" pitchFamily="49" charset="0"/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" pitchFamily="49" charset="0"/>
              </a:rPr>
              <a:t>config</a:t>
            </a:r>
            <a:r>
              <a:rPr lang="en-US" sz="2000" b="1" dirty="0">
                <a:solidFill>
                  <a:schemeClr val="tx1"/>
                </a:solidFill>
                <a:latin typeface="Courier" pitchFamily="49" charset="0"/>
              </a:rPr>
              <a:t> --global user.name </a:t>
            </a:r>
            <a:r>
              <a:rPr lang="en-US" sz="2000" b="1" dirty="0" smtClean="0">
                <a:solidFill>
                  <a:schemeClr val="tx1"/>
                </a:solidFill>
                <a:latin typeface="Courier" pitchFamily="49" charset="0"/>
              </a:rPr>
              <a:t>“Your </a:t>
            </a:r>
            <a:r>
              <a:rPr lang="en-US" sz="2000" b="1" dirty="0" err="1" smtClean="0">
                <a:solidFill>
                  <a:schemeClr val="tx1"/>
                </a:solidFill>
                <a:latin typeface="Courier" pitchFamily="49" charset="0"/>
              </a:rPr>
              <a:t>git</a:t>
            </a:r>
            <a:r>
              <a:rPr lang="en-US" sz="2000" b="1" dirty="0" smtClean="0">
                <a:solidFill>
                  <a:schemeClr val="tx1"/>
                </a:solidFill>
                <a:latin typeface="Courier" pitchFamily="49" charset="0"/>
              </a:rPr>
              <a:t> username"</a:t>
            </a:r>
            <a:endParaRPr lang="en-US" sz="2000" b="1" dirty="0">
              <a:solidFill>
                <a:schemeClr val="tx1"/>
              </a:solidFill>
              <a:latin typeface="Courier" pitchFamily="49" charset="0"/>
            </a:endParaRPr>
          </a:p>
          <a:p>
            <a:pPr lvl="1"/>
            <a:endParaRPr lang="en-US" sz="2000" b="1" dirty="0">
              <a:solidFill>
                <a:schemeClr val="tx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61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3727</TotalTime>
  <Words>731</Words>
  <Application>Microsoft Office PowerPoint</Application>
  <PresentationFormat>On-screen Show (16:9)</PresentationFormat>
  <Paragraphs>162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Courier</vt:lpstr>
      <vt:lpstr>Courier New</vt:lpstr>
      <vt:lpstr>Trebuchet MS</vt:lpstr>
      <vt:lpstr>2_Title Slide</vt:lpstr>
      <vt:lpstr>Content Slide</vt:lpstr>
      <vt:lpstr>Custom Design</vt:lpstr>
      <vt:lpstr>Simple Light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Desktop </vt:lpstr>
      <vt:lpstr>Using the command line</vt:lpstr>
      <vt:lpstr>PowerPoint Presentation</vt:lpstr>
      <vt:lpstr>Git/GitHub Terms (2)</vt:lpstr>
      <vt:lpstr>PowerPoint Presentation</vt:lpstr>
      <vt:lpstr>PowerPoint Presentation</vt:lpstr>
      <vt:lpstr>PowerPoint Presentation</vt:lpstr>
      <vt:lpstr>PowerPoint Presentation</vt:lpstr>
    </vt:vector>
  </TitlesOfParts>
  <Company>OSU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Jacquie Aberegg</dc:creator>
  <cp:lastModifiedBy>Stagge, Jim</cp:lastModifiedBy>
  <cp:revision>307</cp:revision>
  <cp:lastPrinted>2019-11-19T17:57:53Z</cp:lastPrinted>
  <dcterms:created xsi:type="dcterms:W3CDTF">2013-05-24T18:55:25Z</dcterms:created>
  <dcterms:modified xsi:type="dcterms:W3CDTF">2019-11-19T18:47:54Z</dcterms:modified>
</cp:coreProperties>
</file>